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66" r:id="rId5"/>
    <p:sldId id="273" r:id="rId6"/>
    <p:sldId id="274" r:id="rId7"/>
    <p:sldId id="282" r:id="rId8"/>
    <p:sldId id="284" r:id="rId9"/>
    <p:sldId id="275" r:id="rId10"/>
    <p:sldId id="285" r:id="rId11"/>
    <p:sldId id="290" r:id="rId12"/>
    <p:sldId id="277" r:id="rId13"/>
    <p:sldId id="278" r:id="rId14"/>
    <p:sldId id="302" r:id="rId15"/>
    <p:sldId id="276" r:id="rId16"/>
    <p:sldId id="296" r:id="rId17"/>
    <p:sldId id="297" r:id="rId18"/>
    <p:sldId id="304" r:id="rId19"/>
    <p:sldId id="305" r:id="rId20"/>
    <p:sldId id="298" r:id="rId21"/>
    <p:sldId id="306" r:id="rId22"/>
    <p:sldId id="308" r:id="rId23"/>
    <p:sldId id="309" r:id="rId24"/>
    <p:sldId id="310" r:id="rId25"/>
    <p:sldId id="311" r:id="rId26"/>
    <p:sldId id="295" r:id="rId27"/>
    <p:sldId id="303" r:id="rId28"/>
    <p:sldId id="279" r:id="rId29"/>
    <p:sldId id="299" r:id="rId30"/>
    <p:sldId id="291" r:id="rId31"/>
    <p:sldId id="292" r:id="rId32"/>
    <p:sldId id="300" r:id="rId33"/>
    <p:sldId id="289" r:id="rId34"/>
    <p:sldId id="293" r:id="rId35"/>
    <p:sldId id="301" r:id="rId36"/>
    <p:sldId id="269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a Ashraf" initials="AA" lastIdx="4" clrIdx="0">
    <p:extLst>
      <p:ext uri="{19B8F6BF-5375-455C-9EA6-DF929625EA0E}">
        <p15:presenceInfo xmlns:p15="http://schemas.microsoft.com/office/powerpoint/2012/main" userId="44c55e4596c475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FFFFFF"/>
    <a:srgbClr val="D58329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 showGuides="1">
      <p:cViewPr>
        <p:scale>
          <a:sx n="97" d="100"/>
          <a:sy n="97" d="100"/>
        </p:scale>
        <p:origin x="408" y="29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DA19A8-B5E8-4A67-BDF0-622F348FC93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838383-80D5-4AB1-A069-E7F316C7C702}">
      <dgm:prSet phldrT="[Text]"/>
      <dgm:spPr/>
      <dgm:t>
        <a:bodyPr/>
        <a:lstStyle/>
        <a:p>
          <a:r>
            <a:rPr lang="en-US" b="1" i="0" dirty="0"/>
            <a:t>Requirements Gathering</a:t>
          </a:r>
          <a:endParaRPr lang="en-US" dirty="0"/>
        </a:p>
      </dgm:t>
    </dgm:pt>
    <dgm:pt modelId="{5C6F028B-19E0-4300-AB2F-B4DC9F087F82}" type="parTrans" cxnId="{31A84B63-F71A-4AFE-9574-A439CA60C144}">
      <dgm:prSet/>
      <dgm:spPr/>
      <dgm:t>
        <a:bodyPr/>
        <a:lstStyle/>
        <a:p>
          <a:endParaRPr lang="en-US"/>
        </a:p>
      </dgm:t>
    </dgm:pt>
    <dgm:pt modelId="{BF3B7FCF-0F6E-4706-B286-5C0F5F40817D}" type="sibTrans" cxnId="{31A84B63-F71A-4AFE-9574-A439CA60C144}">
      <dgm:prSet/>
      <dgm:spPr/>
      <dgm:t>
        <a:bodyPr/>
        <a:lstStyle/>
        <a:p>
          <a:endParaRPr lang="en-US"/>
        </a:p>
      </dgm:t>
    </dgm:pt>
    <dgm:pt modelId="{8B42590C-ADE6-494A-9828-633358D32AA4}">
      <dgm:prSet phldrT="[Text]"/>
      <dgm:spPr/>
      <dgm:t>
        <a:bodyPr/>
        <a:lstStyle/>
        <a:p>
          <a:r>
            <a:rPr lang="en-US" b="1" i="0" dirty="0"/>
            <a:t>System Design</a:t>
          </a:r>
          <a:endParaRPr lang="en-US" dirty="0"/>
        </a:p>
      </dgm:t>
    </dgm:pt>
    <dgm:pt modelId="{E50D46F5-CB76-4D8F-BA86-68D815DADB16}" type="parTrans" cxnId="{8092541C-1AD0-4CA0-B2DF-8C9686D9B2B0}">
      <dgm:prSet/>
      <dgm:spPr/>
      <dgm:t>
        <a:bodyPr/>
        <a:lstStyle/>
        <a:p>
          <a:endParaRPr lang="en-US"/>
        </a:p>
      </dgm:t>
    </dgm:pt>
    <dgm:pt modelId="{84DBEFA5-073C-4682-BD09-018C04768CD9}" type="sibTrans" cxnId="{8092541C-1AD0-4CA0-B2DF-8C9686D9B2B0}">
      <dgm:prSet/>
      <dgm:spPr/>
      <dgm:t>
        <a:bodyPr/>
        <a:lstStyle/>
        <a:p>
          <a:endParaRPr lang="en-US"/>
        </a:p>
      </dgm:t>
    </dgm:pt>
    <dgm:pt modelId="{BE9F4CDD-0457-4E62-9666-26BC6DF59D5F}">
      <dgm:prSet phldrT="[Text]"/>
      <dgm:spPr/>
      <dgm:t>
        <a:bodyPr/>
        <a:lstStyle/>
        <a:p>
          <a:r>
            <a:rPr lang="en-US" b="1" i="0" dirty="0"/>
            <a:t>Development</a:t>
          </a:r>
          <a:endParaRPr lang="en-US" dirty="0"/>
        </a:p>
      </dgm:t>
    </dgm:pt>
    <dgm:pt modelId="{BC0D86E3-F53C-473D-8E63-1754EFDDB5AD}" type="parTrans" cxnId="{97770FF2-717A-4275-BCCA-84AA422A9853}">
      <dgm:prSet/>
      <dgm:spPr/>
      <dgm:t>
        <a:bodyPr/>
        <a:lstStyle/>
        <a:p>
          <a:endParaRPr lang="en-US"/>
        </a:p>
      </dgm:t>
    </dgm:pt>
    <dgm:pt modelId="{28C5C4BF-E8AE-4BC9-9B11-D328B74D0F7E}" type="sibTrans" cxnId="{97770FF2-717A-4275-BCCA-84AA422A9853}">
      <dgm:prSet/>
      <dgm:spPr/>
      <dgm:t>
        <a:bodyPr/>
        <a:lstStyle/>
        <a:p>
          <a:endParaRPr lang="en-US"/>
        </a:p>
      </dgm:t>
    </dgm:pt>
    <dgm:pt modelId="{510CEAF0-CEEC-4FC7-B6CB-610AC0A0E151}">
      <dgm:prSet phldrT="[Text]"/>
      <dgm:spPr/>
      <dgm:t>
        <a:bodyPr/>
        <a:lstStyle/>
        <a:p>
          <a:r>
            <a:rPr lang="en-US" b="1" i="0" dirty="0"/>
            <a:t>Testing</a:t>
          </a:r>
          <a:endParaRPr lang="ar-EG" b="1" i="0" dirty="0"/>
        </a:p>
      </dgm:t>
    </dgm:pt>
    <dgm:pt modelId="{E8160F2B-0278-4653-AD5D-F5A6A5A303BD}" type="parTrans" cxnId="{2B953587-BCC9-4D10-8148-29CCD0FD6E69}">
      <dgm:prSet/>
      <dgm:spPr/>
      <dgm:t>
        <a:bodyPr/>
        <a:lstStyle/>
        <a:p>
          <a:endParaRPr lang="en-US"/>
        </a:p>
      </dgm:t>
    </dgm:pt>
    <dgm:pt modelId="{8D931F2F-7F78-4836-971D-08C54CB1C76D}" type="sibTrans" cxnId="{2B953587-BCC9-4D10-8148-29CCD0FD6E69}">
      <dgm:prSet/>
      <dgm:spPr/>
      <dgm:t>
        <a:bodyPr/>
        <a:lstStyle/>
        <a:p>
          <a:endParaRPr lang="en-US"/>
        </a:p>
      </dgm:t>
    </dgm:pt>
    <dgm:pt modelId="{FE045E09-FEEF-4E56-AB78-40E0CC64493C}">
      <dgm:prSet phldrT="[Text]"/>
      <dgm:spPr/>
      <dgm:t>
        <a:bodyPr/>
        <a:lstStyle/>
        <a:p>
          <a:r>
            <a:rPr lang="en-US" b="1" i="0" dirty="0"/>
            <a:t>Deployment</a:t>
          </a:r>
          <a:endParaRPr lang="ar-EG" b="1" i="0" dirty="0"/>
        </a:p>
      </dgm:t>
    </dgm:pt>
    <dgm:pt modelId="{AB209169-DCBF-4174-80FA-46BCF665F9CF}" type="parTrans" cxnId="{436B01FE-93FD-4491-8AA9-0B15D184F4B4}">
      <dgm:prSet/>
      <dgm:spPr/>
      <dgm:t>
        <a:bodyPr/>
        <a:lstStyle/>
        <a:p>
          <a:endParaRPr lang="en-US"/>
        </a:p>
      </dgm:t>
    </dgm:pt>
    <dgm:pt modelId="{4F75C917-10F0-48A9-AD64-BB21759EE270}" type="sibTrans" cxnId="{436B01FE-93FD-4491-8AA9-0B15D184F4B4}">
      <dgm:prSet/>
      <dgm:spPr/>
      <dgm:t>
        <a:bodyPr/>
        <a:lstStyle/>
        <a:p>
          <a:endParaRPr lang="en-US"/>
        </a:p>
      </dgm:t>
    </dgm:pt>
    <dgm:pt modelId="{5965ACBF-CB94-41C0-9F64-AD6B5BED6E1D}">
      <dgm:prSet phldrT="[Text]"/>
      <dgm:spPr/>
      <dgm:t>
        <a:bodyPr/>
        <a:lstStyle/>
        <a:p>
          <a:r>
            <a:rPr lang="en-US" b="1" i="0"/>
            <a:t>Launch</a:t>
          </a:r>
          <a:endParaRPr lang="ar-EG" b="1" i="0" dirty="0"/>
        </a:p>
      </dgm:t>
    </dgm:pt>
    <dgm:pt modelId="{19E28B54-1706-42D8-92BD-F46C5E9EAB04}" type="parTrans" cxnId="{44D41ABE-8DF7-46E3-A1D2-4E4F88385AC2}">
      <dgm:prSet/>
      <dgm:spPr/>
      <dgm:t>
        <a:bodyPr/>
        <a:lstStyle/>
        <a:p>
          <a:endParaRPr lang="en-US"/>
        </a:p>
      </dgm:t>
    </dgm:pt>
    <dgm:pt modelId="{F10D9BDF-D209-45C6-A660-59DDBBD57EDD}" type="sibTrans" cxnId="{44D41ABE-8DF7-46E3-A1D2-4E4F88385AC2}">
      <dgm:prSet/>
      <dgm:spPr/>
      <dgm:t>
        <a:bodyPr/>
        <a:lstStyle/>
        <a:p>
          <a:endParaRPr lang="en-US"/>
        </a:p>
      </dgm:t>
    </dgm:pt>
    <dgm:pt modelId="{C4D482FC-3934-431C-B4DB-3119106EFFF8}" type="pres">
      <dgm:prSet presAssocID="{04DA19A8-B5E8-4A67-BDF0-622F348FC933}" presName="Name0" presStyleCnt="0">
        <dgm:presLayoutVars>
          <dgm:dir/>
          <dgm:resizeHandles val="exact"/>
        </dgm:presLayoutVars>
      </dgm:prSet>
      <dgm:spPr/>
    </dgm:pt>
    <dgm:pt modelId="{C58BC688-B3EA-4F8C-AB4F-F752BAEA7FE7}" type="pres">
      <dgm:prSet presAssocID="{47838383-80D5-4AB1-A069-E7F316C7C702}" presName="node" presStyleLbl="node1" presStyleIdx="0" presStyleCnt="6">
        <dgm:presLayoutVars>
          <dgm:bulletEnabled val="1"/>
        </dgm:presLayoutVars>
      </dgm:prSet>
      <dgm:spPr/>
    </dgm:pt>
    <dgm:pt modelId="{9ABB55A6-5488-48BE-A459-08E00E168515}" type="pres">
      <dgm:prSet presAssocID="{BF3B7FCF-0F6E-4706-B286-5C0F5F40817D}" presName="sibTrans" presStyleLbl="sibTrans2D1" presStyleIdx="0" presStyleCnt="5"/>
      <dgm:spPr/>
    </dgm:pt>
    <dgm:pt modelId="{EBCD363B-36A6-4F54-A363-15BEFEB80EA4}" type="pres">
      <dgm:prSet presAssocID="{BF3B7FCF-0F6E-4706-B286-5C0F5F40817D}" presName="connectorText" presStyleLbl="sibTrans2D1" presStyleIdx="0" presStyleCnt="5"/>
      <dgm:spPr/>
    </dgm:pt>
    <dgm:pt modelId="{60A5FD1E-A1DA-4D0C-8964-555AA13CF45B}" type="pres">
      <dgm:prSet presAssocID="{8B42590C-ADE6-494A-9828-633358D32AA4}" presName="node" presStyleLbl="node1" presStyleIdx="1" presStyleCnt="6">
        <dgm:presLayoutVars>
          <dgm:bulletEnabled val="1"/>
        </dgm:presLayoutVars>
      </dgm:prSet>
      <dgm:spPr/>
    </dgm:pt>
    <dgm:pt modelId="{72995C12-259D-424E-AB39-0F323EE3E99B}" type="pres">
      <dgm:prSet presAssocID="{84DBEFA5-073C-4682-BD09-018C04768CD9}" presName="sibTrans" presStyleLbl="sibTrans2D1" presStyleIdx="1" presStyleCnt="5"/>
      <dgm:spPr/>
    </dgm:pt>
    <dgm:pt modelId="{4457A6B4-4B58-4B20-B5F5-D4259F765F61}" type="pres">
      <dgm:prSet presAssocID="{84DBEFA5-073C-4682-BD09-018C04768CD9}" presName="connectorText" presStyleLbl="sibTrans2D1" presStyleIdx="1" presStyleCnt="5"/>
      <dgm:spPr/>
    </dgm:pt>
    <dgm:pt modelId="{5584A6DE-B664-45FD-A2AC-72229674C8F4}" type="pres">
      <dgm:prSet presAssocID="{BE9F4CDD-0457-4E62-9666-26BC6DF59D5F}" presName="node" presStyleLbl="node1" presStyleIdx="2" presStyleCnt="6">
        <dgm:presLayoutVars>
          <dgm:bulletEnabled val="1"/>
        </dgm:presLayoutVars>
      </dgm:prSet>
      <dgm:spPr/>
    </dgm:pt>
    <dgm:pt modelId="{71DC86D5-F021-4AD4-BD35-D48E0BA8C9DB}" type="pres">
      <dgm:prSet presAssocID="{28C5C4BF-E8AE-4BC9-9B11-D328B74D0F7E}" presName="sibTrans" presStyleLbl="sibTrans2D1" presStyleIdx="2" presStyleCnt="5"/>
      <dgm:spPr/>
    </dgm:pt>
    <dgm:pt modelId="{0ECB7309-F004-4502-B01F-02C3FBD4BD9D}" type="pres">
      <dgm:prSet presAssocID="{28C5C4BF-E8AE-4BC9-9B11-D328B74D0F7E}" presName="connectorText" presStyleLbl="sibTrans2D1" presStyleIdx="2" presStyleCnt="5"/>
      <dgm:spPr/>
    </dgm:pt>
    <dgm:pt modelId="{CB4E6715-B6F5-42B7-ADEA-91866E6F0490}" type="pres">
      <dgm:prSet presAssocID="{510CEAF0-CEEC-4FC7-B6CB-610AC0A0E151}" presName="node" presStyleLbl="node1" presStyleIdx="3" presStyleCnt="6">
        <dgm:presLayoutVars>
          <dgm:bulletEnabled val="1"/>
        </dgm:presLayoutVars>
      </dgm:prSet>
      <dgm:spPr/>
    </dgm:pt>
    <dgm:pt modelId="{D62A56D2-1AAA-4339-9301-AA21206EF5B1}" type="pres">
      <dgm:prSet presAssocID="{8D931F2F-7F78-4836-971D-08C54CB1C76D}" presName="sibTrans" presStyleLbl="sibTrans2D1" presStyleIdx="3" presStyleCnt="5"/>
      <dgm:spPr/>
    </dgm:pt>
    <dgm:pt modelId="{A70CD72F-742C-4C15-847F-4652C7592749}" type="pres">
      <dgm:prSet presAssocID="{8D931F2F-7F78-4836-971D-08C54CB1C76D}" presName="connectorText" presStyleLbl="sibTrans2D1" presStyleIdx="3" presStyleCnt="5"/>
      <dgm:spPr/>
    </dgm:pt>
    <dgm:pt modelId="{DEDAC40A-BB1F-4F14-981B-43F4135D2720}" type="pres">
      <dgm:prSet presAssocID="{FE045E09-FEEF-4E56-AB78-40E0CC64493C}" presName="node" presStyleLbl="node1" presStyleIdx="4" presStyleCnt="6">
        <dgm:presLayoutVars>
          <dgm:bulletEnabled val="1"/>
        </dgm:presLayoutVars>
      </dgm:prSet>
      <dgm:spPr/>
    </dgm:pt>
    <dgm:pt modelId="{65C1A7ED-DDCC-4E87-BAEE-78DC15CB0F7F}" type="pres">
      <dgm:prSet presAssocID="{4F75C917-10F0-48A9-AD64-BB21759EE270}" presName="sibTrans" presStyleLbl="sibTrans2D1" presStyleIdx="4" presStyleCnt="5"/>
      <dgm:spPr/>
    </dgm:pt>
    <dgm:pt modelId="{E17EA5AE-9B4D-410F-AEF0-6807C2D02799}" type="pres">
      <dgm:prSet presAssocID="{4F75C917-10F0-48A9-AD64-BB21759EE270}" presName="connectorText" presStyleLbl="sibTrans2D1" presStyleIdx="4" presStyleCnt="5"/>
      <dgm:spPr/>
    </dgm:pt>
    <dgm:pt modelId="{1351A7D0-5641-4425-AE1F-89CE617E34F8}" type="pres">
      <dgm:prSet presAssocID="{5965ACBF-CB94-41C0-9F64-AD6B5BED6E1D}" presName="node" presStyleLbl="node1" presStyleIdx="5" presStyleCnt="6">
        <dgm:presLayoutVars>
          <dgm:bulletEnabled val="1"/>
        </dgm:presLayoutVars>
      </dgm:prSet>
      <dgm:spPr/>
    </dgm:pt>
  </dgm:ptLst>
  <dgm:cxnLst>
    <dgm:cxn modelId="{D1565B0B-6116-4EE0-859A-8840A59D724B}" type="presOf" srcId="{84DBEFA5-073C-4682-BD09-018C04768CD9}" destId="{72995C12-259D-424E-AB39-0F323EE3E99B}" srcOrd="0" destOrd="0" presId="urn:microsoft.com/office/officeart/2005/8/layout/process1"/>
    <dgm:cxn modelId="{8165151C-F474-49ED-9E67-CF90F775BC49}" type="presOf" srcId="{4F75C917-10F0-48A9-AD64-BB21759EE270}" destId="{E17EA5AE-9B4D-410F-AEF0-6807C2D02799}" srcOrd="1" destOrd="0" presId="urn:microsoft.com/office/officeart/2005/8/layout/process1"/>
    <dgm:cxn modelId="{8092541C-1AD0-4CA0-B2DF-8C9686D9B2B0}" srcId="{04DA19A8-B5E8-4A67-BDF0-622F348FC933}" destId="{8B42590C-ADE6-494A-9828-633358D32AA4}" srcOrd="1" destOrd="0" parTransId="{E50D46F5-CB76-4D8F-BA86-68D815DADB16}" sibTransId="{84DBEFA5-073C-4682-BD09-018C04768CD9}"/>
    <dgm:cxn modelId="{C657D91C-C77C-4A61-A673-2750E27BBB19}" type="presOf" srcId="{510CEAF0-CEEC-4FC7-B6CB-610AC0A0E151}" destId="{CB4E6715-B6F5-42B7-ADEA-91866E6F0490}" srcOrd="0" destOrd="0" presId="urn:microsoft.com/office/officeart/2005/8/layout/process1"/>
    <dgm:cxn modelId="{31A84B63-F71A-4AFE-9574-A439CA60C144}" srcId="{04DA19A8-B5E8-4A67-BDF0-622F348FC933}" destId="{47838383-80D5-4AB1-A069-E7F316C7C702}" srcOrd="0" destOrd="0" parTransId="{5C6F028B-19E0-4300-AB2F-B4DC9F087F82}" sibTransId="{BF3B7FCF-0F6E-4706-B286-5C0F5F40817D}"/>
    <dgm:cxn modelId="{8E462647-9D8E-4E1F-A4A0-885A5F2113A1}" type="presOf" srcId="{04DA19A8-B5E8-4A67-BDF0-622F348FC933}" destId="{C4D482FC-3934-431C-B4DB-3119106EFFF8}" srcOrd="0" destOrd="0" presId="urn:microsoft.com/office/officeart/2005/8/layout/process1"/>
    <dgm:cxn modelId="{F844D74D-45F7-46D4-8E32-86D98B40AA5E}" type="presOf" srcId="{BF3B7FCF-0F6E-4706-B286-5C0F5F40817D}" destId="{9ABB55A6-5488-48BE-A459-08E00E168515}" srcOrd="0" destOrd="0" presId="urn:microsoft.com/office/officeart/2005/8/layout/process1"/>
    <dgm:cxn modelId="{4D90E04D-F102-4839-AB9E-51CF67047B2F}" type="presOf" srcId="{FE045E09-FEEF-4E56-AB78-40E0CC64493C}" destId="{DEDAC40A-BB1F-4F14-981B-43F4135D2720}" srcOrd="0" destOrd="0" presId="urn:microsoft.com/office/officeart/2005/8/layout/process1"/>
    <dgm:cxn modelId="{536F8250-C31B-4B1A-ACC0-13196E7B58F8}" type="presOf" srcId="{84DBEFA5-073C-4682-BD09-018C04768CD9}" destId="{4457A6B4-4B58-4B20-B5F5-D4259F765F61}" srcOrd="1" destOrd="0" presId="urn:microsoft.com/office/officeart/2005/8/layout/process1"/>
    <dgm:cxn modelId="{AF63C482-A901-4E92-924F-DEDB61B6F40D}" type="presOf" srcId="{BF3B7FCF-0F6E-4706-B286-5C0F5F40817D}" destId="{EBCD363B-36A6-4F54-A363-15BEFEB80EA4}" srcOrd="1" destOrd="0" presId="urn:microsoft.com/office/officeart/2005/8/layout/process1"/>
    <dgm:cxn modelId="{BD65AF86-6C59-4BE7-A5EB-BB0831D13DF1}" type="presOf" srcId="{5965ACBF-CB94-41C0-9F64-AD6B5BED6E1D}" destId="{1351A7D0-5641-4425-AE1F-89CE617E34F8}" srcOrd="0" destOrd="0" presId="urn:microsoft.com/office/officeart/2005/8/layout/process1"/>
    <dgm:cxn modelId="{2B953587-BCC9-4D10-8148-29CCD0FD6E69}" srcId="{04DA19A8-B5E8-4A67-BDF0-622F348FC933}" destId="{510CEAF0-CEEC-4FC7-B6CB-610AC0A0E151}" srcOrd="3" destOrd="0" parTransId="{E8160F2B-0278-4653-AD5D-F5A6A5A303BD}" sibTransId="{8D931F2F-7F78-4836-971D-08C54CB1C76D}"/>
    <dgm:cxn modelId="{4D6B888E-140D-43B6-8633-98D766BDD789}" type="presOf" srcId="{47838383-80D5-4AB1-A069-E7F316C7C702}" destId="{C58BC688-B3EA-4F8C-AB4F-F752BAEA7FE7}" srcOrd="0" destOrd="0" presId="urn:microsoft.com/office/officeart/2005/8/layout/process1"/>
    <dgm:cxn modelId="{DC7D4791-0705-411D-B50C-901FA99AD5D2}" type="presOf" srcId="{8D931F2F-7F78-4836-971D-08C54CB1C76D}" destId="{D62A56D2-1AAA-4339-9301-AA21206EF5B1}" srcOrd="0" destOrd="0" presId="urn:microsoft.com/office/officeart/2005/8/layout/process1"/>
    <dgm:cxn modelId="{DFCB2FAF-8E99-426E-948E-352BEDEB6427}" type="presOf" srcId="{28C5C4BF-E8AE-4BC9-9B11-D328B74D0F7E}" destId="{0ECB7309-F004-4502-B01F-02C3FBD4BD9D}" srcOrd="1" destOrd="0" presId="urn:microsoft.com/office/officeart/2005/8/layout/process1"/>
    <dgm:cxn modelId="{44D41ABE-8DF7-46E3-A1D2-4E4F88385AC2}" srcId="{04DA19A8-B5E8-4A67-BDF0-622F348FC933}" destId="{5965ACBF-CB94-41C0-9F64-AD6B5BED6E1D}" srcOrd="5" destOrd="0" parTransId="{19E28B54-1706-42D8-92BD-F46C5E9EAB04}" sibTransId="{F10D9BDF-D209-45C6-A660-59DDBBD57EDD}"/>
    <dgm:cxn modelId="{2130FBCD-19DE-4B49-A0F0-43D968103A81}" type="presOf" srcId="{BE9F4CDD-0457-4E62-9666-26BC6DF59D5F}" destId="{5584A6DE-B664-45FD-A2AC-72229674C8F4}" srcOrd="0" destOrd="0" presId="urn:microsoft.com/office/officeart/2005/8/layout/process1"/>
    <dgm:cxn modelId="{29579AD9-D7B1-4654-850C-90DC97864B9B}" type="presOf" srcId="{8D931F2F-7F78-4836-971D-08C54CB1C76D}" destId="{A70CD72F-742C-4C15-847F-4652C7592749}" srcOrd="1" destOrd="0" presId="urn:microsoft.com/office/officeart/2005/8/layout/process1"/>
    <dgm:cxn modelId="{36A87DDC-A620-41DF-8A6A-ADDFC3388E4A}" type="presOf" srcId="{8B42590C-ADE6-494A-9828-633358D32AA4}" destId="{60A5FD1E-A1DA-4D0C-8964-555AA13CF45B}" srcOrd="0" destOrd="0" presId="urn:microsoft.com/office/officeart/2005/8/layout/process1"/>
    <dgm:cxn modelId="{775255E0-580D-47FF-9F4A-CDCC89AAF6F1}" type="presOf" srcId="{28C5C4BF-E8AE-4BC9-9B11-D328B74D0F7E}" destId="{71DC86D5-F021-4AD4-BD35-D48E0BA8C9DB}" srcOrd="0" destOrd="0" presId="urn:microsoft.com/office/officeart/2005/8/layout/process1"/>
    <dgm:cxn modelId="{67B122F1-C047-4AD9-B5D4-D9B1B097979F}" type="presOf" srcId="{4F75C917-10F0-48A9-AD64-BB21759EE270}" destId="{65C1A7ED-DDCC-4E87-BAEE-78DC15CB0F7F}" srcOrd="0" destOrd="0" presId="urn:microsoft.com/office/officeart/2005/8/layout/process1"/>
    <dgm:cxn modelId="{97770FF2-717A-4275-BCCA-84AA422A9853}" srcId="{04DA19A8-B5E8-4A67-BDF0-622F348FC933}" destId="{BE9F4CDD-0457-4E62-9666-26BC6DF59D5F}" srcOrd="2" destOrd="0" parTransId="{BC0D86E3-F53C-473D-8E63-1754EFDDB5AD}" sibTransId="{28C5C4BF-E8AE-4BC9-9B11-D328B74D0F7E}"/>
    <dgm:cxn modelId="{436B01FE-93FD-4491-8AA9-0B15D184F4B4}" srcId="{04DA19A8-B5E8-4A67-BDF0-622F348FC933}" destId="{FE045E09-FEEF-4E56-AB78-40E0CC64493C}" srcOrd="4" destOrd="0" parTransId="{AB209169-DCBF-4174-80FA-46BCF665F9CF}" sibTransId="{4F75C917-10F0-48A9-AD64-BB21759EE270}"/>
    <dgm:cxn modelId="{78F27B24-ACA5-43A3-B028-430D22E7BF20}" type="presParOf" srcId="{C4D482FC-3934-431C-B4DB-3119106EFFF8}" destId="{C58BC688-B3EA-4F8C-AB4F-F752BAEA7FE7}" srcOrd="0" destOrd="0" presId="urn:microsoft.com/office/officeart/2005/8/layout/process1"/>
    <dgm:cxn modelId="{CE7FB5EC-936C-4FC5-80DA-A26BE14D935E}" type="presParOf" srcId="{C4D482FC-3934-431C-B4DB-3119106EFFF8}" destId="{9ABB55A6-5488-48BE-A459-08E00E168515}" srcOrd="1" destOrd="0" presId="urn:microsoft.com/office/officeart/2005/8/layout/process1"/>
    <dgm:cxn modelId="{AFDB9CD4-78FD-4C8E-AAE7-0C59A19D540E}" type="presParOf" srcId="{9ABB55A6-5488-48BE-A459-08E00E168515}" destId="{EBCD363B-36A6-4F54-A363-15BEFEB80EA4}" srcOrd="0" destOrd="0" presId="urn:microsoft.com/office/officeart/2005/8/layout/process1"/>
    <dgm:cxn modelId="{C57F3AC4-BA60-4684-8189-C531F20EFE43}" type="presParOf" srcId="{C4D482FC-3934-431C-B4DB-3119106EFFF8}" destId="{60A5FD1E-A1DA-4D0C-8964-555AA13CF45B}" srcOrd="2" destOrd="0" presId="urn:microsoft.com/office/officeart/2005/8/layout/process1"/>
    <dgm:cxn modelId="{09AF147A-8D3F-49AA-AC14-7E7A17A011EF}" type="presParOf" srcId="{C4D482FC-3934-431C-B4DB-3119106EFFF8}" destId="{72995C12-259D-424E-AB39-0F323EE3E99B}" srcOrd="3" destOrd="0" presId="urn:microsoft.com/office/officeart/2005/8/layout/process1"/>
    <dgm:cxn modelId="{373B326B-748B-43F9-BB27-370B7906E2BA}" type="presParOf" srcId="{72995C12-259D-424E-AB39-0F323EE3E99B}" destId="{4457A6B4-4B58-4B20-B5F5-D4259F765F61}" srcOrd="0" destOrd="0" presId="urn:microsoft.com/office/officeart/2005/8/layout/process1"/>
    <dgm:cxn modelId="{7186523F-671A-4A99-A1BD-F8897916A925}" type="presParOf" srcId="{C4D482FC-3934-431C-B4DB-3119106EFFF8}" destId="{5584A6DE-B664-45FD-A2AC-72229674C8F4}" srcOrd="4" destOrd="0" presId="urn:microsoft.com/office/officeart/2005/8/layout/process1"/>
    <dgm:cxn modelId="{2AFAC09D-40B3-4463-8A10-452333E08F68}" type="presParOf" srcId="{C4D482FC-3934-431C-B4DB-3119106EFFF8}" destId="{71DC86D5-F021-4AD4-BD35-D48E0BA8C9DB}" srcOrd="5" destOrd="0" presId="urn:microsoft.com/office/officeart/2005/8/layout/process1"/>
    <dgm:cxn modelId="{ED3B5C9D-96A0-4D22-B443-2299D85FF712}" type="presParOf" srcId="{71DC86D5-F021-4AD4-BD35-D48E0BA8C9DB}" destId="{0ECB7309-F004-4502-B01F-02C3FBD4BD9D}" srcOrd="0" destOrd="0" presId="urn:microsoft.com/office/officeart/2005/8/layout/process1"/>
    <dgm:cxn modelId="{B02D745C-C889-4022-9C06-0407EBFB6AB4}" type="presParOf" srcId="{C4D482FC-3934-431C-B4DB-3119106EFFF8}" destId="{CB4E6715-B6F5-42B7-ADEA-91866E6F0490}" srcOrd="6" destOrd="0" presId="urn:microsoft.com/office/officeart/2005/8/layout/process1"/>
    <dgm:cxn modelId="{85F1A15F-B40F-4950-90B9-8D9DF82357EA}" type="presParOf" srcId="{C4D482FC-3934-431C-B4DB-3119106EFFF8}" destId="{D62A56D2-1AAA-4339-9301-AA21206EF5B1}" srcOrd="7" destOrd="0" presId="urn:microsoft.com/office/officeart/2005/8/layout/process1"/>
    <dgm:cxn modelId="{98F5E98F-4561-4133-9CF2-8F5BE19B30A1}" type="presParOf" srcId="{D62A56D2-1AAA-4339-9301-AA21206EF5B1}" destId="{A70CD72F-742C-4C15-847F-4652C7592749}" srcOrd="0" destOrd="0" presId="urn:microsoft.com/office/officeart/2005/8/layout/process1"/>
    <dgm:cxn modelId="{B9BDF3F8-4B20-473C-A54B-02B39DCAA6C6}" type="presParOf" srcId="{C4D482FC-3934-431C-B4DB-3119106EFFF8}" destId="{DEDAC40A-BB1F-4F14-981B-43F4135D2720}" srcOrd="8" destOrd="0" presId="urn:microsoft.com/office/officeart/2005/8/layout/process1"/>
    <dgm:cxn modelId="{480EB4FC-1EA5-412D-8B5A-3C0238800D6B}" type="presParOf" srcId="{C4D482FC-3934-431C-B4DB-3119106EFFF8}" destId="{65C1A7ED-DDCC-4E87-BAEE-78DC15CB0F7F}" srcOrd="9" destOrd="0" presId="urn:microsoft.com/office/officeart/2005/8/layout/process1"/>
    <dgm:cxn modelId="{C5EB10FA-E0CF-4DC2-BBB9-14E8DEDAE037}" type="presParOf" srcId="{65C1A7ED-DDCC-4E87-BAEE-78DC15CB0F7F}" destId="{E17EA5AE-9B4D-410F-AEF0-6807C2D02799}" srcOrd="0" destOrd="0" presId="urn:microsoft.com/office/officeart/2005/8/layout/process1"/>
    <dgm:cxn modelId="{A091B1D5-28A9-485D-B05F-C4CA59140962}" type="presParOf" srcId="{C4D482FC-3934-431C-B4DB-3119106EFFF8}" destId="{1351A7D0-5641-4425-AE1F-89CE617E34F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BC688-B3EA-4F8C-AB4F-F752BAEA7FE7}">
      <dsp:nvSpPr>
        <dsp:cNvPr id="0" name=""/>
        <dsp:cNvSpPr/>
      </dsp:nvSpPr>
      <dsp:spPr>
        <a:xfrm>
          <a:off x="0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Requirements Gathering</a:t>
          </a:r>
          <a:endParaRPr lang="en-US" sz="1400" kern="1200" dirty="0"/>
        </a:p>
      </dsp:txBody>
      <dsp:txXfrm>
        <a:off x="23693" y="2350357"/>
        <a:ext cx="1300862" cy="761563"/>
      </dsp:txXfrm>
    </dsp:sp>
    <dsp:sp modelId="{9ABB55A6-5488-48BE-A459-08E00E168515}">
      <dsp:nvSpPr>
        <dsp:cNvPr id="0" name=""/>
        <dsp:cNvSpPr/>
      </dsp:nvSpPr>
      <dsp:spPr>
        <a:xfrm>
          <a:off x="1483073" y="2563956"/>
          <a:ext cx="285828" cy="334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83073" y="2630829"/>
        <a:ext cx="200080" cy="200619"/>
      </dsp:txXfrm>
    </dsp:sp>
    <dsp:sp modelId="{60A5FD1E-A1DA-4D0C-8964-555AA13CF45B}">
      <dsp:nvSpPr>
        <dsp:cNvPr id="0" name=""/>
        <dsp:cNvSpPr/>
      </dsp:nvSpPr>
      <dsp:spPr>
        <a:xfrm>
          <a:off x="1887547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System Design</a:t>
          </a:r>
          <a:endParaRPr lang="en-US" sz="1400" kern="1200" dirty="0"/>
        </a:p>
      </dsp:txBody>
      <dsp:txXfrm>
        <a:off x="1911240" y="2350357"/>
        <a:ext cx="1300862" cy="761563"/>
      </dsp:txXfrm>
    </dsp:sp>
    <dsp:sp modelId="{72995C12-259D-424E-AB39-0F323EE3E99B}">
      <dsp:nvSpPr>
        <dsp:cNvPr id="0" name=""/>
        <dsp:cNvSpPr/>
      </dsp:nvSpPr>
      <dsp:spPr>
        <a:xfrm>
          <a:off x="3370620" y="2563956"/>
          <a:ext cx="285828" cy="334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70620" y="2630829"/>
        <a:ext cx="200080" cy="200619"/>
      </dsp:txXfrm>
    </dsp:sp>
    <dsp:sp modelId="{5584A6DE-B664-45FD-A2AC-72229674C8F4}">
      <dsp:nvSpPr>
        <dsp:cNvPr id="0" name=""/>
        <dsp:cNvSpPr/>
      </dsp:nvSpPr>
      <dsp:spPr>
        <a:xfrm>
          <a:off x="3775095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Development</a:t>
          </a:r>
          <a:endParaRPr lang="en-US" sz="1400" kern="1200" dirty="0"/>
        </a:p>
      </dsp:txBody>
      <dsp:txXfrm>
        <a:off x="3798788" y="2350357"/>
        <a:ext cx="1300862" cy="761563"/>
      </dsp:txXfrm>
    </dsp:sp>
    <dsp:sp modelId="{71DC86D5-F021-4AD4-BD35-D48E0BA8C9DB}">
      <dsp:nvSpPr>
        <dsp:cNvPr id="0" name=""/>
        <dsp:cNvSpPr/>
      </dsp:nvSpPr>
      <dsp:spPr>
        <a:xfrm>
          <a:off x="5258168" y="2563956"/>
          <a:ext cx="285828" cy="334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258168" y="2630829"/>
        <a:ext cx="200080" cy="200619"/>
      </dsp:txXfrm>
    </dsp:sp>
    <dsp:sp modelId="{CB4E6715-B6F5-42B7-ADEA-91866E6F0490}">
      <dsp:nvSpPr>
        <dsp:cNvPr id="0" name=""/>
        <dsp:cNvSpPr/>
      </dsp:nvSpPr>
      <dsp:spPr>
        <a:xfrm>
          <a:off x="5662643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Testing</a:t>
          </a:r>
          <a:endParaRPr lang="ar-EG" sz="1400" b="1" i="0" kern="1200" dirty="0"/>
        </a:p>
      </dsp:txBody>
      <dsp:txXfrm>
        <a:off x="5686336" y="2350357"/>
        <a:ext cx="1300862" cy="761563"/>
      </dsp:txXfrm>
    </dsp:sp>
    <dsp:sp modelId="{D62A56D2-1AAA-4339-9301-AA21206EF5B1}">
      <dsp:nvSpPr>
        <dsp:cNvPr id="0" name=""/>
        <dsp:cNvSpPr/>
      </dsp:nvSpPr>
      <dsp:spPr>
        <a:xfrm>
          <a:off x="7145716" y="2563956"/>
          <a:ext cx="285828" cy="334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145716" y="2630829"/>
        <a:ext cx="200080" cy="200619"/>
      </dsp:txXfrm>
    </dsp:sp>
    <dsp:sp modelId="{DEDAC40A-BB1F-4F14-981B-43F4135D2720}">
      <dsp:nvSpPr>
        <dsp:cNvPr id="0" name=""/>
        <dsp:cNvSpPr/>
      </dsp:nvSpPr>
      <dsp:spPr>
        <a:xfrm>
          <a:off x="7550190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Deployment</a:t>
          </a:r>
          <a:endParaRPr lang="ar-EG" sz="1400" b="1" i="0" kern="1200" dirty="0"/>
        </a:p>
      </dsp:txBody>
      <dsp:txXfrm>
        <a:off x="7573883" y="2350357"/>
        <a:ext cx="1300862" cy="761563"/>
      </dsp:txXfrm>
    </dsp:sp>
    <dsp:sp modelId="{65C1A7ED-DDCC-4E87-BAEE-78DC15CB0F7F}">
      <dsp:nvSpPr>
        <dsp:cNvPr id="0" name=""/>
        <dsp:cNvSpPr/>
      </dsp:nvSpPr>
      <dsp:spPr>
        <a:xfrm>
          <a:off x="9033264" y="2563956"/>
          <a:ext cx="285828" cy="334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033264" y="2630829"/>
        <a:ext cx="200080" cy="200619"/>
      </dsp:txXfrm>
    </dsp:sp>
    <dsp:sp modelId="{1351A7D0-5641-4425-AE1F-89CE617E34F8}">
      <dsp:nvSpPr>
        <dsp:cNvPr id="0" name=""/>
        <dsp:cNvSpPr/>
      </dsp:nvSpPr>
      <dsp:spPr>
        <a:xfrm>
          <a:off x="9437738" y="2326664"/>
          <a:ext cx="1348248" cy="808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Launch</a:t>
          </a:r>
          <a:endParaRPr lang="ar-EG" sz="1400" b="1" i="0" kern="1200" dirty="0"/>
        </a:p>
      </dsp:txBody>
      <dsp:txXfrm>
        <a:off x="9461431" y="2350357"/>
        <a:ext cx="1300862" cy="76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28.11.2023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28.11.2023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36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857" r="-1" b="8918"/>
          <a:stretch/>
        </p:blipFill>
        <p:spPr>
          <a:xfrm>
            <a:off x="1396781" y="10"/>
            <a:ext cx="3894833" cy="565632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503295" cy="782638"/>
          </a:xfrm>
        </p:spPr>
        <p:txBody>
          <a:bodyPr anchor="ctr">
            <a:normAutofit/>
          </a:bodyPr>
          <a:lstStyle/>
          <a:p>
            <a:r>
              <a:rPr lang="en-US" dirty="0"/>
              <a:t>DREAM CAR</a:t>
            </a:r>
            <a:endParaRPr lang="ru-RU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1BB6A104-8E6E-7EE5-75EC-808B2FFD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</a:t>
            </a:fld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ar-EG" dirty="0"/>
              <a:t>9</a:t>
            </a:r>
            <a:r>
              <a:rPr lang="en-US" dirty="0"/>
              <a:t>/11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u="none" strike="noStrike" cap="none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Supervisors</a:t>
            </a:r>
            <a:endParaRPr lang="ar-EG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 (Headings)"/>
            </a:endParaRPr>
          </a:p>
          <a:p>
            <a:pPr lvl="1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Dr. Sally Saad</a:t>
            </a:r>
          </a:p>
          <a:p>
            <a:pPr lvl="1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TA. Mohamed Musa</a:t>
            </a:r>
          </a:p>
        </p:txBody>
      </p:sp>
      <p:pic>
        <p:nvPicPr>
          <p:cNvPr id="4" name="Google Shape;107;p13" descr="A logo of a university">
            <a:extLst>
              <a:ext uri="{FF2B5EF4-FFF2-40B4-BE49-F238E27FC236}">
                <a16:creationId xmlns:a16="http://schemas.microsoft.com/office/drawing/2014/main" id="{861E1707-B893-A530-C754-2AF17AC1FA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1448" y="154395"/>
            <a:ext cx="1672137" cy="13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logo with birds and text">
            <a:extLst>
              <a:ext uri="{FF2B5EF4-FFF2-40B4-BE49-F238E27FC236}">
                <a16:creationId xmlns:a16="http://schemas.microsoft.com/office/drawing/2014/main" id="{DF3666A2-CFB9-4E84-BAE4-3ABEC52A9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55" y="269372"/>
            <a:ext cx="1672137" cy="14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F3F12-5FEA-EC02-3BB2-D5805B80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C402A9-9855-DE26-AE25-8BE7226F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97976"/>
              </p:ext>
            </p:extLst>
          </p:nvPr>
        </p:nvGraphicFramePr>
        <p:xfrm>
          <a:off x="1099930" y="1771374"/>
          <a:ext cx="9603409" cy="38431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7901">
                  <a:extLst>
                    <a:ext uri="{9D8B030D-6E8A-4147-A177-3AD203B41FA5}">
                      <a16:colId xmlns:a16="http://schemas.microsoft.com/office/drawing/2014/main" val="2996559050"/>
                    </a:ext>
                  </a:extLst>
                </a:gridCol>
                <a:gridCol w="774692">
                  <a:extLst>
                    <a:ext uri="{9D8B030D-6E8A-4147-A177-3AD203B41FA5}">
                      <a16:colId xmlns:a16="http://schemas.microsoft.com/office/drawing/2014/main" val="536192537"/>
                    </a:ext>
                  </a:extLst>
                </a:gridCol>
                <a:gridCol w="2576661">
                  <a:extLst>
                    <a:ext uri="{9D8B030D-6E8A-4147-A177-3AD203B41FA5}">
                      <a16:colId xmlns:a16="http://schemas.microsoft.com/office/drawing/2014/main" val="3909055570"/>
                    </a:ext>
                  </a:extLst>
                </a:gridCol>
                <a:gridCol w="2794306">
                  <a:extLst>
                    <a:ext uri="{9D8B030D-6E8A-4147-A177-3AD203B41FA5}">
                      <a16:colId xmlns:a16="http://schemas.microsoft.com/office/drawing/2014/main" val="924552740"/>
                    </a:ext>
                  </a:extLst>
                </a:gridCol>
                <a:gridCol w="1509849">
                  <a:extLst>
                    <a:ext uri="{9D8B030D-6E8A-4147-A177-3AD203B41FA5}">
                      <a16:colId xmlns:a16="http://schemas.microsoft.com/office/drawing/2014/main" val="1993017868"/>
                    </a:ext>
                  </a:extLst>
                </a:gridCol>
              </a:tblGrid>
              <a:tr h="9675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7959"/>
                  </a:ext>
                </a:extLst>
              </a:tr>
              <a:tr h="20003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An Optimal BDCNN ML Architecture For Car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b="1" dirty="0"/>
                        <a:t>2022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CNN-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Inspired MMR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For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The Comp Cars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And Other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92.7%</a:t>
                      </a:r>
                    </a:p>
                    <a:p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631558"/>
                  </a:ext>
                </a:extLst>
              </a:tr>
              <a:tr h="8751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Car Logo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 And Res 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Openalpr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Benchmarks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79%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3399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D7C8CCE0-9F73-BF92-00AD-B51951AA1B91}"/>
              </a:ext>
            </a:extLst>
          </p:cNvPr>
          <p:cNvSpPr txBox="1">
            <a:spLocks/>
          </p:cNvSpPr>
          <p:nvPr/>
        </p:nvSpPr>
        <p:spPr>
          <a:xfrm>
            <a:off x="2879600" y="544609"/>
            <a:ext cx="5690680" cy="65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195608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F3F12-5FEA-EC02-3BB2-D5805B80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217A1B-43A4-CBA9-8A51-BD801E24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70973"/>
              </p:ext>
            </p:extLst>
          </p:nvPr>
        </p:nvGraphicFramePr>
        <p:xfrm>
          <a:off x="1099930" y="1771374"/>
          <a:ext cx="9603409" cy="29679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7901">
                  <a:extLst>
                    <a:ext uri="{9D8B030D-6E8A-4147-A177-3AD203B41FA5}">
                      <a16:colId xmlns:a16="http://schemas.microsoft.com/office/drawing/2014/main" val="2996559050"/>
                    </a:ext>
                  </a:extLst>
                </a:gridCol>
                <a:gridCol w="774692">
                  <a:extLst>
                    <a:ext uri="{9D8B030D-6E8A-4147-A177-3AD203B41FA5}">
                      <a16:colId xmlns:a16="http://schemas.microsoft.com/office/drawing/2014/main" val="536192537"/>
                    </a:ext>
                  </a:extLst>
                </a:gridCol>
                <a:gridCol w="2576661">
                  <a:extLst>
                    <a:ext uri="{9D8B030D-6E8A-4147-A177-3AD203B41FA5}">
                      <a16:colId xmlns:a16="http://schemas.microsoft.com/office/drawing/2014/main" val="3909055570"/>
                    </a:ext>
                  </a:extLst>
                </a:gridCol>
                <a:gridCol w="2794306">
                  <a:extLst>
                    <a:ext uri="{9D8B030D-6E8A-4147-A177-3AD203B41FA5}">
                      <a16:colId xmlns:a16="http://schemas.microsoft.com/office/drawing/2014/main" val="924552740"/>
                    </a:ext>
                  </a:extLst>
                </a:gridCol>
                <a:gridCol w="1509849">
                  <a:extLst>
                    <a:ext uri="{9D8B030D-6E8A-4147-A177-3AD203B41FA5}">
                      <a16:colId xmlns:a16="http://schemas.microsoft.com/office/drawing/2014/main" val="1993017868"/>
                    </a:ext>
                  </a:extLst>
                </a:gridCol>
              </a:tblGrid>
              <a:tr h="9675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7959"/>
                  </a:ext>
                </a:extLst>
              </a:tr>
              <a:tr h="200039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Real-Time Vehicle Make and Model Recognition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endParaRPr lang="ar-EG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b="1" dirty="0"/>
                        <a:t>Residual Squeeze Net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openALPR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63155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F92D3A1-C49B-2D5E-B5BA-C73C826EA25E}"/>
              </a:ext>
            </a:extLst>
          </p:cNvPr>
          <p:cNvSpPr txBox="1">
            <a:spLocks/>
          </p:cNvSpPr>
          <p:nvPr/>
        </p:nvSpPr>
        <p:spPr>
          <a:xfrm>
            <a:off x="2879600" y="544609"/>
            <a:ext cx="5690680" cy="6502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44422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EF3E-19E3-659B-D46D-D3ECDCE6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FE3C0-7E6D-F8D4-64E4-428A95F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 (Headings)"/>
              </a:rPr>
              <a:t>Application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BA621F-419A-80F4-FA32-CAA94F3EE766}"/>
              </a:ext>
            </a:extLst>
          </p:cNvPr>
          <p:cNvSpPr txBox="1">
            <a:spLocks/>
          </p:cNvSpPr>
          <p:nvPr/>
        </p:nvSpPr>
        <p:spPr>
          <a:xfrm>
            <a:off x="795772" y="1877051"/>
            <a:ext cx="6843278" cy="36184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CarMax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Autotrader</a:t>
            </a:r>
            <a:endParaRPr lang="en-US" sz="1800" b="1" dirty="0">
              <a:latin typeface="Century Gothic (Headings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Cars.com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err="1">
                <a:latin typeface="Century Gothic (Headings)"/>
              </a:rPr>
              <a:t>OpenSooq</a:t>
            </a:r>
            <a:endParaRPr lang="en-US" sz="2400" b="1" dirty="0">
              <a:latin typeface="Century Gothic (Headings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Hatla2ee</a:t>
            </a:r>
          </a:p>
        </p:txBody>
      </p:sp>
    </p:spTree>
    <p:extLst>
      <p:ext uri="{BB962C8B-B14F-4D97-AF65-F5344CB8AC3E}">
        <p14:creationId xmlns:p14="http://schemas.microsoft.com/office/powerpoint/2010/main" val="361163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8065817" cy="1517356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484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54C2E498-E369-10F1-A7A0-53A170E0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3885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spc="50" dirty="0">
                <a:ln w="0"/>
                <a:solidFill>
                  <a:schemeClr val="accent4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 (Headings)"/>
                <a:ea typeface="+mn-ea"/>
                <a:cs typeface="+mn-cs"/>
              </a:rPr>
              <a:t>Abstraction of System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2103E95-60BD-4817-A9D3-E57515AC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21157" r="1105" b="3615"/>
          <a:stretch/>
        </p:blipFill>
        <p:spPr>
          <a:xfrm>
            <a:off x="6198110" y="2589850"/>
            <a:ext cx="5181600" cy="2400796"/>
          </a:xfrm>
          <a:prstGeom prst="rect">
            <a:avLst/>
          </a:prstGeom>
          <a:noFill/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2841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6E983-A0C8-22D5-D684-883378FA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27EC8F-EBF7-D34A-4164-19A24884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15746C6-AD08-4E32-69B9-6B69A195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56700"/>
            <a:ext cx="3932237" cy="35122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</a:rPr>
              <a:t>UI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</a:rPr>
              <a:t>Application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</a:rPr>
              <a:t>Data Link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</a:rPr>
              <a:t>Data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</a:endParaRPr>
          </a:p>
        </p:txBody>
      </p:sp>
      <p:pic>
        <p:nvPicPr>
          <p:cNvPr id="8" name="Picture 7" descr="A diagram of a software&#10;&#10;Description automatically generated">
            <a:extLst>
              <a:ext uri="{FF2B5EF4-FFF2-40B4-BE49-F238E27FC236}">
                <a16:creationId xmlns:a16="http://schemas.microsoft.com/office/drawing/2014/main" id="{EB5B1B7D-4052-6E78-C3EC-1A55574A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3" y="457200"/>
            <a:ext cx="5461821" cy="5559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61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27ED8-CE31-EB0E-9704-FAA74E6B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A6605-4200-9A90-A9A2-B778376C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C6C2C1-77AB-28E3-1C7B-FDCB79558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580620"/>
              </p:ext>
            </p:extLst>
          </p:nvPr>
        </p:nvGraphicFramePr>
        <p:xfrm>
          <a:off x="737419" y="719666"/>
          <a:ext cx="10785987" cy="546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88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0" dirty="0">
                <a:latin typeface="Century Gothic (Headings)"/>
              </a:rPr>
              <a:t>Requirements Gathering</a:t>
            </a:r>
            <a:r>
              <a:rPr lang="ar-EG" sz="2400" b="1" i="0" dirty="0">
                <a:latin typeface="Century Gothic (Headings)"/>
              </a:rPr>
              <a:t>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identify and document functional and non-functional requirements.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Gather user stories and use cases.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Define system features and functionalities.</a:t>
            </a:r>
          </a:p>
          <a:p>
            <a:pPr lvl="2">
              <a:lnSpc>
                <a:spcPct val="150000"/>
              </a:lnSpc>
            </a:pPr>
            <a:endParaRPr lang="ar-EG" sz="2000" b="1" i="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</a:p>
        </p:txBody>
      </p:sp>
      <p:pic>
        <p:nvPicPr>
          <p:cNvPr id="6" name="Picture 5" descr="A blue round object with colorful squares&#10;&#10;Description automatically generated">
            <a:extLst>
              <a:ext uri="{FF2B5EF4-FFF2-40B4-BE49-F238E27FC236}">
                <a16:creationId xmlns:a16="http://schemas.microsoft.com/office/drawing/2014/main" id="{A49084AB-B879-CE0D-587C-679E8F00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5" y="2959510"/>
            <a:ext cx="3454465" cy="34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0" dirty="0"/>
              <a:t>System Design</a:t>
            </a:r>
            <a:r>
              <a:rPr lang="ar-EG" sz="2800" dirty="0"/>
              <a:t>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Design the database schema.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Define the logic and data link layers.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Identify external services and APIs to integrate.</a:t>
            </a:r>
          </a:p>
          <a:p>
            <a:pPr lvl="2">
              <a:lnSpc>
                <a:spcPct val="150000"/>
              </a:lnSpc>
            </a:pPr>
            <a:endParaRPr lang="ar-EG" sz="2000" b="1" i="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  <a:r>
              <a:rPr lang="ar-EG" dirty="0"/>
              <a:t> </a:t>
            </a:r>
            <a:r>
              <a:rPr lang="en-US" dirty="0"/>
              <a:t> (cont..)</a:t>
            </a:r>
          </a:p>
        </p:txBody>
      </p:sp>
      <p:pic>
        <p:nvPicPr>
          <p:cNvPr id="7" name="Picture 6" descr="A yellow gear with white and green arrows&#10;&#10;Description automatically generated with medium confidence">
            <a:extLst>
              <a:ext uri="{FF2B5EF4-FFF2-40B4-BE49-F238E27FC236}">
                <a16:creationId xmlns:a16="http://schemas.microsoft.com/office/drawing/2014/main" id="{81D69BD2-690B-2442-2B0C-1ECC69FC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95" y="4049227"/>
            <a:ext cx="2435420" cy="24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0" dirty="0"/>
              <a:t>Development: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Implement front-end components (UI/UX).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Develop back-end services and logic.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Integrate external services and APIs.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Implement database functionality.</a:t>
            </a:r>
          </a:p>
          <a:p>
            <a:pPr lvl="2">
              <a:lnSpc>
                <a:spcPct val="150000"/>
              </a:lnSpc>
            </a:pPr>
            <a:endParaRPr lang="ar-EG" sz="2000" b="1" i="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  <a:r>
              <a:rPr lang="ar-EG" dirty="0"/>
              <a:t> </a:t>
            </a:r>
            <a:r>
              <a:rPr lang="en-US" dirty="0"/>
              <a:t> (cont..)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5F3B2-BD15-E70D-E621-86A4DF5DE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68" y="4429432"/>
            <a:ext cx="3946287" cy="18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2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5E8E-ECE5-366F-77D4-D7CEB9C6F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Teammates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67C94-1DDD-2720-D510-A4A94E7AF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356959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 (Headings)"/>
              </a:rPr>
              <a:t>Mohamed Emad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 (Headings)"/>
              </a:rPr>
              <a:t>Youssef Ahmed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 (Headings)"/>
              </a:rPr>
              <a:t>Mahmoud Ahmed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 (Headings)"/>
              </a:rPr>
              <a:t>Alaa Ashraf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 (Headings)"/>
              </a:rPr>
              <a:t>Sumaya Shaaban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err="1">
                <a:latin typeface="Century Gothic (Headings)"/>
              </a:rPr>
              <a:t>Menna</a:t>
            </a:r>
            <a:r>
              <a:rPr lang="en-US" sz="2000" dirty="0">
                <a:latin typeface="Century Gothic (Headings)"/>
              </a:rPr>
              <a:t> Allah Bassam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49BA4-6987-37B6-BEAF-02ED2EFB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77B36-5C08-C148-0AA2-4E582069AF91}"/>
              </a:ext>
            </a:extLst>
          </p:cNvPr>
          <p:cNvSpPr txBox="1"/>
          <p:nvPr/>
        </p:nvSpPr>
        <p:spPr>
          <a:xfrm>
            <a:off x="8700380" y="1877051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CS </a:t>
            </a:r>
            <a:r>
              <a:rPr lang="en-US" sz="2800" b="1" dirty="0">
                <a:ln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 (Headings)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45468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0" dirty="0"/>
              <a:t>Testing: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Conduct unit testing for individual components.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Perform integration testing to ensure components work together.</a:t>
            </a:r>
          </a:p>
          <a:p>
            <a:pPr lvl="2">
              <a:lnSpc>
                <a:spcPct val="150000"/>
              </a:lnSpc>
            </a:pPr>
            <a:endParaRPr lang="ar-EG" sz="2000" b="1" i="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  <a:r>
              <a:rPr lang="ar-EG" dirty="0"/>
              <a:t> </a:t>
            </a:r>
            <a:r>
              <a:rPr lang="en-US" dirty="0"/>
              <a:t> (cont..)</a:t>
            </a:r>
          </a:p>
        </p:txBody>
      </p:sp>
      <p:pic>
        <p:nvPicPr>
          <p:cNvPr id="6" name="Picture 5" descr="A computer with a magnifying glass and icons&#10;&#10;Description automatically generated">
            <a:extLst>
              <a:ext uri="{FF2B5EF4-FFF2-40B4-BE49-F238E27FC236}">
                <a16:creationId xmlns:a16="http://schemas.microsoft.com/office/drawing/2014/main" id="{2822B73D-46DB-9B41-C609-87F1062F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07" y="3569110"/>
            <a:ext cx="3741551" cy="30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2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0" dirty="0"/>
              <a:t>Deployment: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Deploy the application to a live server.</a:t>
            </a: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  <a:r>
              <a:rPr lang="ar-EG" dirty="0"/>
              <a:t> </a:t>
            </a:r>
            <a:r>
              <a:rPr lang="en-US" dirty="0"/>
              <a:t> (cont..)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D211B9-9314-B57D-AC16-958D11528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86" y="3279058"/>
            <a:ext cx="3029472" cy="30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85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4647"/>
            <a:ext cx="4114800" cy="365125"/>
          </a:xfrm>
        </p:spPr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681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i="0" dirty="0" err="1"/>
              <a:t>Lanch</a:t>
            </a:r>
            <a:r>
              <a:rPr lang="en-US" sz="2800" b="1" i="0" dirty="0"/>
              <a:t> :</a:t>
            </a:r>
            <a:r>
              <a:rPr lang="en-US" sz="2400" b="1" i="0" dirty="0">
                <a:latin typeface="Century Gothic (Headings)"/>
              </a:rPr>
              <a:t>-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Officially launch the car marketplace.</a:t>
            </a:r>
          </a:p>
          <a:p>
            <a:pPr lvl="2">
              <a:lnSpc>
                <a:spcPct val="150000"/>
              </a:lnSpc>
            </a:pPr>
            <a:r>
              <a:rPr lang="en-US" sz="2000" b="1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 (Headings)"/>
              </a:rPr>
              <a:t>Monitor system performance and user interactions.</a:t>
            </a:r>
            <a:endParaRPr lang="en-US" sz="2400" dirty="0">
              <a:latin typeface="Century Gothic (Headings)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Phases description</a:t>
            </a:r>
            <a:r>
              <a:rPr lang="ar-EG" dirty="0"/>
              <a:t> </a:t>
            </a:r>
            <a:r>
              <a:rPr lang="en-US" dirty="0"/>
              <a:t> (cont..)</a:t>
            </a:r>
          </a:p>
        </p:txBody>
      </p:sp>
      <p:pic>
        <p:nvPicPr>
          <p:cNvPr id="6" name="Picture 5" descr="A blue cellphone with a blue screen&#10;&#10;Description automatically generated">
            <a:extLst>
              <a:ext uri="{FF2B5EF4-FFF2-40B4-BE49-F238E27FC236}">
                <a16:creationId xmlns:a16="http://schemas.microsoft.com/office/drawing/2014/main" id="{5362A168-0AB6-4DA9-59C8-2D98EEB8E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75" y="3611216"/>
            <a:ext cx="2775299" cy="30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0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04BE473-FAB7-429B-9405-BF3CC891FD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491" r="3491"/>
          <a:stretch/>
        </p:blipFill>
        <p:spPr>
          <a:xfrm>
            <a:off x="5775856" y="532519"/>
            <a:ext cx="6416144" cy="45348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E6394-2337-C533-C939-E6C01DE8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E0BC5C-991A-3682-702D-8DB9E273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795134" cy="1442729"/>
          </a:xfrm>
        </p:spPr>
        <p:txBody>
          <a:bodyPr/>
          <a:lstStyle/>
          <a:p>
            <a:r>
              <a:rPr lang="en-US" dirty="0"/>
              <a:t>The Chosen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9EA19-ECF0-3429-3B0C-AA616CFC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5048595" cy="351228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  <a:latin typeface="Century Gothic (Headings)"/>
              </a:rPr>
              <a:t>"Car Brands</a:t>
            </a:r>
            <a:r>
              <a:rPr lang="ar-EG" sz="1800" b="1" dirty="0">
                <a:solidFill>
                  <a:schemeClr val="accent1"/>
                </a:solidFill>
                <a:latin typeface="Century Gothic (Headings)"/>
              </a:rPr>
              <a:t> - </a:t>
            </a:r>
            <a:r>
              <a:rPr lang="en-US" sz="1800" b="1" dirty="0">
                <a:solidFill>
                  <a:schemeClr val="accent1"/>
                </a:solidFill>
                <a:latin typeface="Century Gothic (Headings)"/>
              </a:rPr>
              <a:t>Car Connection Picture"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  <a:latin typeface="Century Gothic (Headings)"/>
              </a:rPr>
              <a:t>Dataset is taken from a popular website for Car research ”</a:t>
            </a:r>
            <a:r>
              <a:rPr lang="en-US" sz="1800" b="1" dirty="0" err="1">
                <a:solidFill>
                  <a:schemeClr val="accent1"/>
                </a:solidFill>
                <a:latin typeface="Century Gothic (Headings)"/>
              </a:rPr>
              <a:t>kaggle</a:t>
            </a:r>
            <a:r>
              <a:rPr lang="en-US" sz="1800" b="1" dirty="0">
                <a:solidFill>
                  <a:schemeClr val="accent1"/>
                </a:solidFill>
                <a:latin typeface="Century Gothic (Headings)"/>
              </a:rPr>
              <a:t>”.</a:t>
            </a:r>
            <a:endParaRPr lang="ar-EG" sz="1800" b="1" dirty="0">
              <a:solidFill>
                <a:schemeClr val="accent1"/>
              </a:solidFill>
              <a:latin typeface="Century Gothic (Headings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  <a:latin typeface="Century Gothic (Headings)"/>
              </a:rPr>
              <a:t>the dataset is suitable for the purpose of developing the model.</a:t>
            </a:r>
            <a:endParaRPr lang="ar-EG" sz="1800" b="1" dirty="0">
              <a:solidFill>
                <a:schemeClr val="accent1"/>
              </a:solidFill>
              <a:latin typeface="Century Gothic (Headings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800" b="1" dirty="0">
              <a:solidFill>
                <a:schemeClr val="accent1"/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9327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CAB43-0A8F-BC27-2A96-7AA5737E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Dataset info..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C85D39-4E33-C40E-7B85-B38635DE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24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29463-F917-7067-39A8-AD720F0F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05" y="3252275"/>
            <a:ext cx="7572430" cy="11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 txBox="1">
            <a:spLocks/>
          </p:cNvSpPr>
          <p:nvPr/>
        </p:nvSpPr>
        <p:spPr>
          <a:xfrm>
            <a:off x="4789677" y="425002"/>
            <a:ext cx="5690680" cy="5022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plan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1423" r="640" b="1555"/>
          <a:stretch/>
        </p:blipFill>
        <p:spPr>
          <a:xfrm>
            <a:off x="759853" y="1476689"/>
            <a:ext cx="10547798" cy="44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4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8065817" cy="1517356"/>
          </a:xfrm>
        </p:spPr>
        <p:txBody>
          <a:bodyPr/>
          <a:lstStyle/>
          <a:p>
            <a:r>
              <a:rPr lang="en-US" sz="5400" dirty="0"/>
              <a:t>Tools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BA4B-7E3D-4B8A-A547-A218846C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195" y="3429000"/>
            <a:ext cx="3629300" cy="94619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08984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A39EE-0097-B7A9-7F41-4CFE3ED0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B0C3D7-3600-92A3-4F1C-2F8F9FFB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(Front-end)</a:t>
            </a:r>
          </a:p>
        </p:txBody>
      </p:sp>
      <p:pic>
        <p:nvPicPr>
          <p:cNvPr id="1026" name="Picture 2" descr="File and Folder Icons in Visual Studio Code">
            <a:extLst>
              <a:ext uri="{FF2B5EF4-FFF2-40B4-BE49-F238E27FC236}">
                <a16:creationId xmlns:a16="http://schemas.microsoft.com/office/drawing/2014/main" id="{432B8247-B002-EEF0-C7BA-8021691ECA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18531" r="34230" b="18710"/>
          <a:stretch/>
        </p:blipFill>
        <p:spPr bwMode="auto">
          <a:xfrm>
            <a:off x="6664708" y="3173992"/>
            <a:ext cx="1645333" cy="1606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5 Detailed Flat Circular Flat icon">
            <a:extLst>
              <a:ext uri="{FF2B5EF4-FFF2-40B4-BE49-F238E27FC236}">
                <a16:creationId xmlns:a16="http://schemas.microsoft.com/office/drawing/2014/main" id="{F6F4F9B0-0F23-3CFD-B2CF-D15F794AE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32" y="4349883"/>
            <a:ext cx="1649498" cy="16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Free brands and logotypes icons">
            <a:extLst>
              <a:ext uri="{FF2B5EF4-FFF2-40B4-BE49-F238E27FC236}">
                <a16:creationId xmlns:a16="http://schemas.microsoft.com/office/drawing/2014/main" id="{382441D9-CBFC-A423-2E61-905CF03C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732" y="4147623"/>
            <a:ext cx="1730070" cy="17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96 Javascript Icons - Free in SVG, PNG, ICO - IconScout">
            <a:extLst>
              <a:ext uri="{FF2B5EF4-FFF2-40B4-BE49-F238E27FC236}">
                <a16:creationId xmlns:a16="http://schemas.microsoft.com/office/drawing/2014/main" id="{6647B1AA-1966-96BE-4B3D-BC53A0AC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954" y="2101451"/>
            <a:ext cx="1445831" cy="1402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DB00C5-741F-5FC4-F713-D3EE21DCAB89}"/>
              </a:ext>
            </a:extLst>
          </p:cNvPr>
          <p:cNvSpPr txBox="1"/>
          <p:nvPr/>
        </p:nvSpPr>
        <p:spPr>
          <a:xfrm>
            <a:off x="838200" y="1918086"/>
            <a:ext cx="42542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Visual Studio Code</a:t>
            </a:r>
          </a:p>
          <a:p>
            <a:endParaRPr lang="en-US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0" scaled="1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643B-0DB3-4493-8DD5-4E970CEE4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297" y="2089850"/>
            <a:ext cx="1760485" cy="164949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13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862BF0-B215-5DB7-4B11-9DD1F1F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9014" y="5634256"/>
            <a:ext cx="1038097" cy="3651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 b="1" dirty="0" err="1">
                <a:solidFill>
                  <a:srgbClr val="D58329"/>
                </a:solidFill>
              </a:rPr>
              <a:t>Postaman</a:t>
            </a:r>
            <a:endParaRPr lang="ar-EG" sz="1400" b="1" dirty="0">
              <a:solidFill>
                <a:srgbClr val="D5832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BF093-247E-E879-AF47-1263AC69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28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7C255-5159-9310-8F2A-98CF4792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(Back-end)</a:t>
            </a:r>
          </a:p>
        </p:txBody>
      </p:sp>
      <p:pic>
        <p:nvPicPr>
          <p:cNvPr id="2050" name="Picture 2" descr="261 Python Icons - Free in SVG, PNG, ICO - IconScout">
            <a:extLst>
              <a:ext uri="{FF2B5EF4-FFF2-40B4-BE49-F238E27FC236}">
                <a16:creationId xmlns:a16="http://schemas.microsoft.com/office/drawing/2014/main" id="{0D4E743F-DE95-9E5B-131F-04731A36C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398" y="2125274"/>
            <a:ext cx="1279330" cy="12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khunt | PyCharm Professional Edition">
            <a:extLst>
              <a:ext uri="{FF2B5EF4-FFF2-40B4-BE49-F238E27FC236}">
                <a16:creationId xmlns:a16="http://schemas.microsoft.com/office/drawing/2014/main" id="{66645871-B7E1-6B91-5CFD-E203B5F5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421" y="1995338"/>
            <a:ext cx="1539202" cy="15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elopment, install, javascript, js, node, npm, tools icon ...">
            <a:extLst>
              <a:ext uri="{FF2B5EF4-FFF2-40B4-BE49-F238E27FC236}">
                <a16:creationId xmlns:a16="http://schemas.microsoft.com/office/drawing/2014/main" id="{7ABF2C26-F4ED-001D-09AD-66E9A32F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11" y="1831597"/>
            <a:ext cx="1866685" cy="18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stman&quot; Icon - Download for free – Iconduck">
            <a:extLst>
              <a:ext uri="{FF2B5EF4-FFF2-40B4-BE49-F238E27FC236}">
                <a16:creationId xmlns:a16="http://schemas.microsoft.com/office/drawing/2014/main" id="{3ADD2188-8023-FFC1-CE02-4FA528FF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73" y="4267283"/>
            <a:ext cx="1396933" cy="143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4CCAA-5CF1-CB4A-0CB8-324B2E0C9AEA}"/>
              </a:ext>
            </a:extLst>
          </p:cNvPr>
          <p:cNvSpPr txBox="1"/>
          <p:nvPr/>
        </p:nvSpPr>
        <p:spPr>
          <a:xfrm>
            <a:off x="2055464" y="3429000"/>
            <a:ext cx="115275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b="1" dirty="0" err="1">
                <a:solidFill>
                  <a:srgbClr val="92D050"/>
                </a:solidFill>
              </a:rPr>
              <a:t>NodeJs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2062" name="Picture 14" descr="mongodb-icon | Desuvit">
            <a:extLst>
              <a:ext uri="{FF2B5EF4-FFF2-40B4-BE49-F238E27FC236}">
                <a16:creationId xmlns:a16="http://schemas.microsoft.com/office/drawing/2014/main" id="{E1EB8A0D-0338-A661-E3E2-81B9098F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64" y="2001792"/>
            <a:ext cx="1589889" cy="15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20A30-0796-48DA-B9C4-A2DAF973A6F8}"/>
              </a:ext>
            </a:extLst>
          </p:cNvPr>
          <p:cNvSpPr txBox="1"/>
          <p:nvPr/>
        </p:nvSpPr>
        <p:spPr>
          <a:xfrm flipH="1">
            <a:off x="9099382" y="3526317"/>
            <a:ext cx="12162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Pycharm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52877-90DD-44ED-B1BD-838406C02A84}"/>
              </a:ext>
            </a:extLst>
          </p:cNvPr>
          <p:cNvSpPr txBox="1"/>
          <p:nvPr/>
        </p:nvSpPr>
        <p:spPr>
          <a:xfrm flipH="1">
            <a:off x="6637714" y="3444366"/>
            <a:ext cx="12606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MongoDB</a:t>
            </a:r>
          </a:p>
          <a:p>
            <a:endParaRPr lang="en-US" sz="3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C701A-52A9-4B02-8B09-66D0AD9A2017}"/>
              </a:ext>
            </a:extLst>
          </p:cNvPr>
          <p:cNvSpPr txBox="1"/>
          <p:nvPr/>
        </p:nvSpPr>
        <p:spPr>
          <a:xfrm flipH="1">
            <a:off x="4512794" y="3480117"/>
            <a:ext cx="108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Python</a:t>
            </a:r>
          </a:p>
          <a:p>
            <a:endParaRPr lang="en-US" sz="1000" b="1" dirty="0"/>
          </a:p>
        </p:txBody>
      </p:sp>
      <p:pic>
        <p:nvPicPr>
          <p:cNvPr id="6" name="Picture 5" descr="A black background with a black square">
            <a:extLst>
              <a:ext uri="{FF2B5EF4-FFF2-40B4-BE49-F238E27FC236}">
                <a16:creationId xmlns:a16="http://schemas.microsoft.com/office/drawing/2014/main" id="{C95311CC-D680-FEE1-49D6-16859FBD77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23" y="4256014"/>
            <a:ext cx="2467570" cy="13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6" y="1703340"/>
            <a:ext cx="8065817" cy="1359545"/>
          </a:xfrm>
        </p:spPr>
        <p:txBody>
          <a:bodyPr/>
          <a:lstStyle/>
          <a:p>
            <a:r>
              <a:rPr lang="en-US" sz="4000" dirty="0">
                <a:latin typeface="Century Gothic (Headings)"/>
              </a:rPr>
              <a:t>References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BA4B-7E3D-4B8A-A547-A218846C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194" y="3429000"/>
            <a:ext cx="6588012" cy="946192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7DCE"/>
                </a:solidFill>
                <a:latin typeface="+mj-lt"/>
                <a:ea typeface="+mj-ea"/>
                <a:cs typeface="+mj-cs"/>
              </a:rPr>
              <a:t>Car Recommendation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7DCE"/>
                </a:solidFill>
                <a:latin typeface="+mj-lt"/>
                <a:ea typeface="+mj-ea"/>
                <a:cs typeface="+mj-cs"/>
              </a:rPr>
              <a:t>Image Recognition and Car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7DCE"/>
                </a:solidFill>
                <a:latin typeface="+mj-lt"/>
                <a:ea typeface="+mj-ea"/>
                <a:cs typeface="+mj-cs"/>
              </a:rPr>
              <a:t>User Experience and Interface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197D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1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running away from a phone&#10;&#10;Description automatically generated">
            <a:extLst>
              <a:ext uri="{FF2B5EF4-FFF2-40B4-BE49-F238E27FC236}">
                <a16:creationId xmlns:a16="http://schemas.microsoft.com/office/drawing/2014/main" id="{E5C10C46-7027-DFFD-4C9C-3EDE00BA940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226" b="2322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621CD-BA4E-56DF-6B18-0627FA73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1CA4A-1AFE-6DC0-4EA2-B88507DD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8E6C8AB-F3FD-E255-C526-0EE30503DD06}"/>
              </a:ext>
            </a:extLst>
          </p:cNvPr>
          <p:cNvSpPr txBox="1">
            <a:spLocks/>
          </p:cNvSpPr>
          <p:nvPr/>
        </p:nvSpPr>
        <p:spPr>
          <a:xfrm>
            <a:off x="815854" y="2474580"/>
            <a:ext cx="5143207" cy="2508237"/>
          </a:xfrm>
          <a:prstGeom prst="rect">
            <a:avLst/>
          </a:prstGeom>
        </p:spPr>
        <p:txBody>
          <a:bodyPr numCol="2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Background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Motivation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Objectives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Related work &amp; Applications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System Architecture (Phase Diagram)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Phases description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Time plan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Century Gothic (Headings)"/>
              </a:rPr>
              <a:t>Tools &amp; References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900" b="1" dirty="0">
              <a:latin typeface="Century Gothic (Headings)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900" b="1" dirty="0"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5589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3CAD6-4907-E1F9-F009-374FACA5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F833-728B-D6D3-CD37-22EECBC7F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rPr>
              <a:t>1.Car Recommendation Systems: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</a:rPr>
              <a:t>"A Collaborative Filtering Recommendation Algorithm for Car Purchase" by Q. Li et al. (2014)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</a:rPr>
              <a:t>"A Novel Vehicle Recommendation Algorithm Based on Collaborative Filtering" by W. Luo et al. (2017)Cutting-Edge Image Recognition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</a:rPr>
              <a:t>"A Hybrid Car Recommender System Based on Collaborative Filtering and Content-Based Filtering" by X. Li et al. (2020)Assisting end users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D3A389-C28D-0671-2F4D-BEDDE3A4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 (Headings)"/>
              </a:rPr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93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D8A7C7-0D37-DDAB-2A52-4146C352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3CAD6-4907-E1F9-F009-374FACA5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31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F833-728B-D6D3-CD37-22EECBC7F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30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entury Gothic (Headings)"/>
                <a:ea typeface="+mj-ea"/>
                <a:cs typeface="+mj-cs"/>
              </a:rPr>
              <a:t>2. Image Recognition and Car Identification: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- "Deep Learning-Based Car Recognition with Image Retrieval" by L. Li et al. (2020)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 Car Make and Model Recognition Using Convolutional Neural Networks" by T. </a:t>
            </a:r>
            <a:r>
              <a:rPr lang="en-US" sz="1800" dirty="0" err="1">
                <a:solidFill>
                  <a:schemeClr val="accent1"/>
                </a:solidFill>
                <a:latin typeface="Century Gothic (Headings)"/>
              </a:rPr>
              <a:t>Tsantekidis</a:t>
            </a: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 et al. (2019) </a:t>
            </a:r>
          </a:p>
          <a:p>
            <a:pPr marL="0" indent="0">
              <a:buNone/>
            </a:pP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Century Gothic (Headings)"/>
                <a:ea typeface="+mj-ea"/>
                <a:cs typeface="+mj-cs"/>
              </a:rPr>
              <a:t>3. User Experience and Interface Design: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"User Experience Design Guidelines for Successful Human-Computer Interaction" by M. </a:t>
            </a:r>
            <a:r>
              <a:rPr lang="en-US" sz="1800" dirty="0" err="1">
                <a:solidFill>
                  <a:schemeClr val="accent1"/>
                </a:solidFill>
                <a:latin typeface="Century Gothic (Headings)"/>
              </a:rPr>
              <a:t>Alhaddad</a:t>
            </a: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 and S. </a:t>
            </a:r>
            <a:r>
              <a:rPr lang="en-US" sz="1800" dirty="0" err="1">
                <a:solidFill>
                  <a:schemeClr val="accent1"/>
                </a:solidFill>
                <a:latin typeface="Century Gothic (Headings)"/>
              </a:rPr>
              <a:t>Aljohani</a:t>
            </a: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 (2019)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  <a:latin typeface="Century Gothic (Headings)"/>
              </a:rPr>
              <a:t>"User Interface Design for Mobile Applications: Challenges and Solutions" by P. Isaias et al. (2012)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800" dirty="0">
              <a:solidFill>
                <a:schemeClr val="accent1"/>
              </a:solidFill>
              <a:latin typeface="Century Gothic (Headings)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D3A389-C28D-0671-2F4D-BEDDE3A4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 (Headings)"/>
              </a:rPr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92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A7ED9-B318-08F6-3DA0-0FBCB0AF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32</a:t>
            </a:fld>
            <a:endParaRPr lang="ru-RU" dirty="0"/>
          </a:p>
        </p:txBody>
      </p:sp>
      <p:pic>
        <p:nvPicPr>
          <p:cNvPr id="6" name="Picture 5" descr="A white figure with a blue question mark&#10;&#10;Description automatically generated">
            <a:extLst>
              <a:ext uri="{FF2B5EF4-FFF2-40B4-BE49-F238E27FC236}">
                <a16:creationId xmlns:a16="http://schemas.microsoft.com/office/drawing/2014/main" id="{3ABE7E2D-DD74-BC93-80E2-33ECBA58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91" y="1581426"/>
            <a:ext cx="3843131" cy="4191056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ECF1B53-EC01-55D7-F1F0-E01A00819FC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050518" cy="945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 (Headings)"/>
              </a:rPr>
              <a:t>Any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6128" r="6128"/>
          <a:stretch/>
        </p:blipFill>
        <p:spPr>
          <a:xfrm>
            <a:off x="5248997" y="0"/>
            <a:ext cx="6943003" cy="5934621"/>
          </a:xfrm>
          <a:noFill/>
          <a:effectLst>
            <a:reflection stA="3000" endPos="1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EF3E-19E3-659B-D46D-D3ECDCE6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FE3C0-7E6D-F8D4-64E4-428A95F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entury Gothic (Headings)"/>
              </a:rPr>
              <a:t>Introduction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BA621F-419A-80F4-FA32-CAA94F3EE766}"/>
              </a:ext>
            </a:extLst>
          </p:cNvPr>
          <p:cNvSpPr txBox="1">
            <a:spLocks/>
          </p:cNvSpPr>
          <p:nvPr/>
        </p:nvSpPr>
        <p:spPr>
          <a:xfrm>
            <a:off x="1082469" y="1958302"/>
            <a:ext cx="10499931" cy="39397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ln w="0"/>
                <a:solidFill>
                  <a:srgbClr val="197DC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 (Headings)"/>
              </a:rPr>
              <a:t>In an ever-evolving automotive landscape, buying and selling cars often involves information overload, a lack of personalized recommendations, and inefficiencies in connecting buyers with suitable sellers. </a:t>
            </a:r>
            <a:endParaRPr lang="en-US" sz="3200" b="1" dirty="0">
              <a:ln w="0"/>
              <a:solidFill>
                <a:srgbClr val="197DC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 (Headings)"/>
            </a:endParaRPr>
          </a:p>
        </p:txBody>
      </p:sp>
      <p:pic>
        <p:nvPicPr>
          <p:cNvPr id="6" name="Picture 5" descr="Cartoon of a person in a suit and tie&#10;&#10;Description automatically generated">
            <a:extLst>
              <a:ext uri="{FF2B5EF4-FFF2-40B4-BE49-F238E27FC236}">
                <a16:creationId xmlns:a16="http://schemas.microsoft.com/office/drawing/2014/main" id="{5A5F80CF-FE67-9805-1A46-80A2A8D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27" y="2597977"/>
            <a:ext cx="8518504" cy="47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EF3E-19E3-659B-D46D-D3ECDCE6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FE3C0-7E6D-F8D4-64E4-428A95F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 (Headings)"/>
              </a:rPr>
              <a:t>B</a:t>
            </a:r>
            <a:r>
              <a:rPr lang="en-US" sz="4000" dirty="0">
                <a:latin typeface="Century Gothic (Headings)"/>
              </a:rPr>
              <a:t>ackground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BA621F-419A-80F4-FA32-CAA94F3EE766}"/>
              </a:ext>
            </a:extLst>
          </p:cNvPr>
          <p:cNvSpPr txBox="1">
            <a:spLocks/>
          </p:cNvSpPr>
          <p:nvPr/>
        </p:nvSpPr>
        <p:spPr>
          <a:xfrm>
            <a:off x="1181469" y="2370338"/>
            <a:ext cx="9092946" cy="35333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2B9D6-F482-441B-AC68-2D05E4D0FCE8}"/>
              </a:ext>
            </a:extLst>
          </p:cNvPr>
          <p:cNvSpPr txBox="1"/>
          <p:nvPr/>
        </p:nvSpPr>
        <p:spPr>
          <a:xfrm>
            <a:off x="949271" y="2195467"/>
            <a:ext cx="955858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97DCE"/>
                </a:solidFill>
              </a:rPr>
              <a:t>In the contemporary automotive market, traditional methods of buying and selling cars are gradually giving way to digital platforms. The transition to online car shopping systems offers numerous benefits, including convenience, a broader market reach, and streamlined transactions. However, with this shift comes a set of challenges that need to be addressed for an efficient and secure online car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35245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EF3E-19E3-659B-D46D-D3ECDCE6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FE3C0-7E6D-F8D4-64E4-428A95F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entury Gothic (Headings)"/>
              </a:rPr>
              <a:t>Motivation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BA621F-419A-80F4-FA32-CAA94F3EE766}"/>
              </a:ext>
            </a:extLst>
          </p:cNvPr>
          <p:cNvSpPr txBox="1">
            <a:spLocks/>
          </p:cNvSpPr>
          <p:nvPr/>
        </p:nvSpPr>
        <p:spPr>
          <a:xfrm>
            <a:off x="795772" y="1877051"/>
            <a:ext cx="6843278" cy="34554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Convenient Car Buying and Selling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Special specifications and budget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Comprehensive car 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Instant car details via photo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Century Gothic (Headings)"/>
              </a:rPr>
              <a:t>Enhanced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55507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6EF3E-19E3-659B-D46D-D3ECDCE6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FE3C0-7E6D-F8D4-64E4-428A95F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entury Gothic (Headings)"/>
              </a:rPr>
              <a:t>E</a:t>
            </a:r>
            <a:r>
              <a:rPr lang="en-US" sz="4000" dirty="0">
                <a:latin typeface="Century Gothic (Headings)"/>
              </a:rPr>
              <a:t>nd </a:t>
            </a:r>
            <a:r>
              <a:rPr lang="en-US" dirty="0">
                <a:latin typeface="Century Gothic (Headings)"/>
              </a:rPr>
              <a:t>U</a:t>
            </a:r>
            <a:r>
              <a:rPr lang="en-US" sz="4000" dirty="0">
                <a:latin typeface="Century Gothic (Headings)"/>
              </a:rPr>
              <a:t>sers Opinion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BA621F-419A-80F4-FA32-CAA94F3EE766}"/>
              </a:ext>
            </a:extLst>
          </p:cNvPr>
          <p:cNvSpPr txBox="1">
            <a:spLocks/>
          </p:cNvSpPr>
          <p:nvPr/>
        </p:nvSpPr>
        <p:spPr>
          <a:xfrm>
            <a:off x="795772" y="1877051"/>
            <a:ext cx="6843278" cy="34554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Century Gothic (Headings)"/>
            </a:endParaRPr>
          </a:p>
        </p:txBody>
      </p:sp>
      <p:pic>
        <p:nvPicPr>
          <p:cNvPr id="10" name="Picture 9" descr="Forms response chart. Question title: Did you buy or sell a car online?. Number of responses: 25 responses.">
            <a:extLst>
              <a:ext uri="{FF2B5EF4-FFF2-40B4-BE49-F238E27FC236}">
                <a16:creationId xmlns:a16="http://schemas.microsoft.com/office/drawing/2014/main" id="{6EEF56C2-4329-6984-9063-CBFF88C4724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7051"/>
            <a:ext cx="4420569" cy="19871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ACA15-56E7-6983-6C8B-15DB890F39F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82" y="1769793"/>
            <a:ext cx="4652849" cy="2201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CFAE7-4168-738D-1ABB-4BC9327986E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59381"/>
            <a:ext cx="4945424" cy="23607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Forms response chart. Question title: How do you prefer to use (Drive your dream car)?&#10;. Number of responses: 25 responses.">
            <a:extLst>
              <a:ext uri="{FF2B5EF4-FFF2-40B4-BE49-F238E27FC236}">
                <a16:creationId xmlns:a16="http://schemas.microsoft.com/office/drawing/2014/main" id="{4142CA82-30A3-70CD-0268-8B7677F76EB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37" y="4259382"/>
            <a:ext cx="4265176" cy="24306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305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79832-35BC-AE5E-C3B3-61A133D6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SAYARA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1794-3DFD-B025-2641-A9433E91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60D4-596C-917A-C92C-EC6C6C0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556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Provide Accurate Vehicle Information: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Provide buyers with complete information about listed vehicles (specifications, conditions, and history reports)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Facilitate the process of displaying and selling used cars.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Optimize Pricing Strategies: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Assist sellers in setting competitive prices based on market trends,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ensuring fair value for both buyers and sellers.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Enable Effective Communication: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Facilitate communication channels between buyers and sellers to enhance negotiation and overall interaction.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1"/>
                </a:solidFill>
              </a:rPr>
              <a:t>Determine car identity:</a:t>
            </a:r>
            <a:r>
              <a:rPr lang="en-US" dirty="0">
                <a:solidFill>
                  <a:schemeClr val="accent1"/>
                </a:solidFill>
              </a:rPr>
              <a:t> Providing access to information and knowledge about any car through a picture.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D5F74-D893-59AA-7B87-53CF65E0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 (Headings)"/>
              </a:rPr>
              <a:t>O</a:t>
            </a:r>
            <a:r>
              <a:rPr lang="en-US" sz="4000" dirty="0">
                <a:latin typeface="Century Gothic (Headings)"/>
              </a:rPr>
              <a:t>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3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68A6-5ADE-7C2A-C3CA-C8CDD7E1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BA4B-7E3D-4B8A-A547-A218846C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788" y="3429000"/>
            <a:ext cx="3429100" cy="9461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5085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sharepoint/v3"/>
    <ds:schemaRef ds:uri="http://purl.org/dc/dcmitype/"/>
    <ds:schemaRef ds:uri="http://schemas.microsoft.com/office/infopath/2007/PartnerControls"/>
    <ds:schemaRef ds:uri="fb0879af-3eba-417a-a55a-ffe6dcd6ca77"/>
    <ds:schemaRef ds:uri="6dc4bcd6-49db-4c07-9060-8acfc67cef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1301</TotalTime>
  <Words>827</Words>
  <Application>Microsoft Office PowerPoint</Application>
  <PresentationFormat>Widescreen</PresentationFormat>
  <Paragraphs>201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Century Gothic (Headings)</vt:lpstr>
      <vt:lpstr>Söhne</vt:lpstr>
      <vt:lpstr>Wingdings</vt:lpstr>
      <vt:lpstr>Office Theme</vt:lpstr>
      <vt:lpstr>DREAM CAR</vt:lpstr>
      <vt:lpstr>Teammates </vt:lpstr>
      <vt:lpstr>Agenda</vt:lpstr>
      <vt:lpstr>Introduction</vt:lpstr>
      <vt:lpstr>Background</vt:lpstr>
      <vt:lpstr>Motivation</vt:lpstr>
      <vt:lpstr>End Users Opinion</vt:lpstr>
      <vt:lpstr>Objective</vt:lpstr>
      <vt:lpstr>Related work</vt:lpstr>
      <vt:lpstr>PowerPoint Presentation</vt:lpstr>
      <vt:lpstr>PowerPoint Presentation</vt:lpstr>
      <vt:lpstr>Application</vt:lpstr>
      <vt:lpstr>System architecture</vt:lpstr>
      <vt:lpstr>System architecture</vt:lpstr>
      <vt:lpstr>System architecture</vt:lpstr>
      <vt:lpstr>Pipeline</vt:lpstr>
      <vt:lpstr>Phases description</vt:lpstr>
      <vt:lpstr>Phases description  (cont..)</vt:lpstr>
      <vt:lpstr>Phases description  (cont..)</vt:lpstr>
      <vt:lpstr>Phases description  (cont..)</vt:lpstr>
      <vt:lpstr>Phases description  (cont..)</vt:lpstr>
      <vt:lpstr>Phases description  (cont..)</vt:lpstr>
      <vt:lpstr>The Chosen Dataset</vt:lpstr>
      <vt:lpstr>The Dataset info..</vt:lpstr>
      <vt:lpstr>PowerPoint Presentation</vt:lpstr>
      <vt:lpstr>Tools</vt:lpstr>
      <vt:lpstr>Tools (Front-end)</vt:lpstr>
      <vt:lpstr>Tools (Back-end)</vt:lpstr>
      <vt:lpstr>References</vt:lpstr>
      <vt:lpstr>References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CAR</dc:title>
  <dc:creator>محمد عماد على متولى</dc:creator>
  <cp:lastModifiedBy>محمد عماد على متولى</cp:lastModifiedBy>
  <cp:revision>45</cp:revision>
  <dcterms:created xsi:type="dcterms:W3CDTF">2023-11-23T19:45:19Z</dcterms:created>
  <dcterms:modified xsi:type="dcterms:W3CDTF">2023-11-28T20:31:01Z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